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65" r:id="rId2"/>
    <p:sldId id="256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57" r:id="rId11"/>
    <p:sldId id="276" r:id="rId12"/>
    <p:sldId id="277" r:id="rId13"/>
    <p:sldId id="271" r:id="rId14"/>
    <p:sldId id="272" r:id="rId15"/>
    <p:sldId id="274" r:id="rId16"/>
    <p:sldId id="275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53"/>
    <p:restoredTop sz="94717"/>
  </p:normalViewPr>
  <p:slideViewPr>
    <p:cSldViewPr snapToGrid="0">
      <p:cViewPr varScale="1">
        <p:scale>
          <a:sx n="65" d="100"/>
          <a:sy n="65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0891-5B76-544C-8089-56F627B011E7}" type="datetimeFigureOut">
              <a:rPr lang="it-IT" smtClean="0"/>
              <a:t>26/05/24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6B11D-0335-EA40-8ACC-E850D0FC34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06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B11D-0335-EA40-8ACC-E850D0FC341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8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4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4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520EF09-3B97-585F-8C99-53C26ABC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860" y="3749372"/>
            <a:ext cx="3991689" cy="23103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/>
              <a:t>Interconnection and Damping Assignment Passivity-Based Control of Mechanical Systems With </a:t>
            </a:r>
            <a:r>
              <a:rPr lang="en-US" sz="3600" dirty="0" err="1"/>
              <a:t>Underactuation</a:t>
            </a:r>
            <a:r>
              <a:rPr lang="en-US" sz="3600" dirty="0"/>
              <a:t> Degree One</a:t>
            </a:r>
          </a:p>
        </p:txBody>
      </p:sp>
      <p:pic>
        <p:nvPicPr>
          <p:cNvPr id="1026" name="Picture 2" descr="Rai Radio2 - &quot;In che senso?&quot; Domani 19 gennaio il film... | Facebook">
            <a:extLst>
              <a:ext uri="{FF2B5EF4-FFF2-40B4-BE49-F238E27FC236}">
                <a16:creationId xmlns:a16="http://schemas.microsoft.com/office/drawing/2014/main" id="{A42BECCF-94D1-C65D-BAAD-81E7A77DD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7"/>
          <a:stretch/>
        </p:blipFill>
        <p:spPr bwMode="auto">
          <a:xfrm>
            <a:off x="6096000" y="10"/>
            <a:ext cx="6092823" cy="685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429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DC2CB-3120-4E20-B003-C07E099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Port-</a:t>
            </a:r>
            <a:r>
              <a:rPr lang="it-IT" dirty="0" err="1"/>
              <a:t>Hamiltonian</a:t>
            </a:r>
            <a:r>
              <a:rPr lang="it-IT" dirty="0"/>
              <a:t> </a:t>
            </a:r>
            <a:r>
              <a:rPr lang="it-IT" dirty="0" err="1"/>
              <a:t>form</a:t>
            </a:r>
            <a:endParaRPr lang="it-IT" dirty="0"/>
          </a:p>
        </p:txBody>
      </p:sp>
      <p:sp>
        <p:nvSpPr>
          <p:cNvPr id="10" name="Freccia circolare a destra 9">
            <a:extLst>
              <a:ext uri="{FF2B5EF4-FFF2-40B4-BE49-F238E27FC236}">
                <a16:creationId xmlns:a16="http://schemas.microsoft.com/office/drawing/2014/main" id="{E26ED056-4137-1ECC-A6CD-5FD765247245}"/>
              </a:ext>
            </a:extLst>
          </p:cNvPr>
          <p:cNvSpPr/>
          <p:nvPr/>
        </p:nvSpPr>
        <p:spPr>
          <a:xfrm rot="19668778">
            <a:off x="1826352" y="3616897"/>
            <a:ext cx="1400467" cy="2408904"/>
          </a:xfrm>
          <a:prstGeom prst="curvedRightArrow">
            <a:avLst>
              <a:gd name="adj1" fmla="val 23185"/>
              <a:gd name="adj2" fmla="val 38304"/>
              <a:gd name="adj3" fmla="val 409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78425C-68F7-2BBF-DCD7-E7E06553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64" y="1428750"/>
            <a:ext cx="4070075" cy="18481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2BEADF-7746-00EC-E268-DE5D4BE9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58" y="3790631"/>
            <a:ext cx="5772956" cy="285789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2CCC2D6-908F-D940-4BC9-8FFCE8E2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326" y="1673835"/>
            <a:ext cx="407726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2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10EDD0-735B-7DB1-9538-74417865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Passivity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CE6B4A-DE20-F8D7-A53B-8C2AE65D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b="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58AE9B1-91C8-4BFD-BA8F-77E22F1AE7AB}"/>
              </a:ext>
            </a:extLst>
          </p:cNvPr>
          <p:cNvSpPr/>
          <p:nvPr/>
        </p:nvSpPr>
        <p:spPr>
          <a:xfrm>
            <a:off x="2620296" y="3557196"/>
            <a:ext cx="619432" cy="887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4F6E62A1-363E-9F05-A01B-D05D1F953DE9}"/>
              </a:ext>
            </a:extLst>
          </p:cNvPr>
          <p:cNvSpPr/>
          <p:nvPr/>
        </p:nvSpPr>
        <p:spPr>
          <a:xfrm>
            <a:off x="5142273" y="4828171"/>
            <a:ext cx="1160207" cy="363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6A5DEF-89E8-3250-2FA0-D8FB21DE927E}"/>
              </a:ext>
            </a:extLst>
          </p:cNvPr>
          <p:cNvSpPr txBox="1"/>
          <p:nvPr/>
        </p:nvSpPr>
        <p:spPr>
          <a:xfrm>
            <a:off x="7049728" y="4504788"/>
            <a:ext cx="459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system is </a:t>
            </a:r>
            <a:r>
              <a:rPr lang="it-IT" b="1" dirty="0"/>
              <a:t>passive</a:t>
            </a:r>
            <a:r>
              <a:rPr lang="it-IT" dirty="0"/>
              <a:t> w.r.t </a:t>
            </a:r>
            <a:r>
              <a:rPr lang="it-IT" dirty="0" err="1"/>
              <a:t>this</a:t>
            </a:r>
            <a:r>
              <a:rPr lang="it-IT" dirty="0"/>
              <a:t> storage </a:t>
            </a:r>
          </a:p>
          <a:p>
            <a:r>
              <a:rPr lang="it-IT" dirty="0" err="1"/>
              <a:t>function</a:t>
            </a:r>
            <a:r>
              <a:rPr lang="it-IT" dirty="0"/>
              <a:t> and </a:t>
            </a:r>
            <a:r>
              <a:rPr lang="it-IT" dirty="0" err="1"/>
              <a:t>this</a:t>
            </a:r>
            <a:r>
              <a:rPr lang="it-IT" dirty="0"/>
              <a:t> passivating output.</a:t>
            </a:r>
          </a:p>
          <a:p>
            <a:r>
              <a:rPr lang="it-IT" dirty="0"/>
              <a:t>In </a:t>
            </a:r>
            <a:r>
              <a:rPr lang="it-IT" dirty="0" err="1"/>
              <a:t>addiction</a:t>
            </a:r>
            <a:r>
              <a:rPr lang="it-IT" dirty="0"/>
              <a:t> the system is lossless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damping.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E33B3D9-A160-63B5-5811-D617D820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25" y="4648068"/>
            <a:ext cx="3143689" cy="7240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5CB80C-A422-07A6-BA40-A12E67C9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64" y="1838438"/>
            <a:ext cx="5458587" cy="48584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728DA-908F-F98C-8810-D22084E1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20" y="2418986"/>
            <a:ext cx="603969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84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CADEBE-F6E8-A14C-68D5-10AD83C1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Necessity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IDA-PBC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0AED1-A488-626E-5F6D-4E07A92E7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2" y="1553497"/>
            <a:ext cx="11218606" cy="43139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6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it-IT" b="0" dirty="0"/>
          </a:p>
          <a:p>
            <a:pPr>
              <a:buFont typeface="Arial" panose="020B0604020202020204" pitchFamily="34" charset="0"/>
              <a:buChar char="•"/>
            </a:pPr>
            <a:endParaRPr lang="it-IT" b="0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53AA521-A183-A97F-8F1D-ED534E9F6581}"/>
              </a:ext>
            </a:extLst>
          </p:cNvPr>
          <p:cNvSpPr/>
          <p:nvPr/>
        </p:nvSpPr>
        <p:spPr>
          <a:xfrm>
            <a:off x="963561" y="5836928"/>
            <a:ext cx="1248697" cy="589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02CDEC-B9EF-84CC-F158-FB124596747E}"/>
              </a:ext>
            </a:extLst>
          </p:cNvPr>
          <p:cNvSpPr txBox="1"/>
          <p:nvPr/>
        </p:nvSpPr>
        <p:spPr>
          <a:xfrm>
            <a:off x="5684664" y="1821581"/>
            <a:ext cx="1752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it-IT" sz="60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B1C710-AC9A-E61F-3941-25F45FC96BA4}"/>
              </a:ext>
            </a:extLst>
          </p:cNvPr>
          <p:cNvSpPr txBox="1"/>
          <p:nvPr/>
        </p:nvSpPr>
        <p:spPr>
          <a:xfrm>
            <a:off x="10533586" y="3887187"/>
            <a:ext cx="1445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t-IT" sz="6000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FD5BC8C-CFFE-42F5-37FC-AAD84688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31" y="3417213"/>
            <a:ext cx="9612066" cy="215295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68D6A0-B1C3-068C-FB16-DC477E80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92" y="5864410"/>
            <a:ext cx="7916380" cy="6287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7C5DBF-77EA-4DD3-32C4-B1252029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3" y="1409222"/>
            <a:ext cx="4591915" cy="20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6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F7565-B097-3635-1F5D-56A2D309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87" y="99614"/>
            <a:ext cx="4060371" cy="844420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328C5C-E21E-43DE-8E65-66AD3B25ABFC}"/>
              </a:ext>
            </a:extLst>
          </p:cNvPr>
          <p:cNvSpPr txBox="1"/>
          <p:nvPr/>
        </p:nvSpPr>
        <p:spPr>
          <a:xfrm>
            <a:off x="911087" y="1082351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2"/>
                </a:solidFill>
                <a:highlight>
                  <a:srgbClr val="000000"/>
                </a:highlight>
              </a:rPr>
              <a:t>REMEMBER:</a:t>
            </a:r>
            <a:endParaRPr lang="it-IT" b="1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E3832C-E4C2-E4CB-AEC0-5A72D97E8F0C}"/>
              </a:ext>
            </a:extLst>
          </p:cNvPr>
          <p:cNvSpPr txBox="1"/>
          <p:nvPr/>
        </p:nvSpPr>
        <p:spPr>
          <a:xfrm>
            <a:off x="911087" y="1822915"/>
            <a:ext cx="841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Passive System! (Port-</a:t>
            </a:r>
            <a:r>
              <a:rPr lang="it-IT" sz="3600" b="1" dirty="0" err="1"/>
              <a:t>Hamiltonian</a:t>
            </a:r>
            <a:r>
              <a:rPr lang="it-IT" sz="3600" b="1" dirty="0"/>
              <a:t> Form)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B50936-ACAB-4F5D-8FB7-F6149286067C}"/>
              </a:ext>
            </a:extLst>
          </p:cNvPr>
          <p:cNvSpPr txBox="1"/>
          <p:nvPr/>
        </p:nvSpPr>
        <p:spPr>
          <a:xfrm>
            <a:off x="3373973" y="2607563"/>
            <a:ext cx="49176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/>
              <a:t>Energy Shaping</a:t>
            </a:r>
          </a:p>
          <a:p>
            <a:pPr algn="ctr"/>
            <a:r>
              <a:rPr lang="it-IT" sz="3600" b="1" dirty="0"/>
              <a:t>+</a:t>
            </a:r>
          </a:p>
          <a:p>
            <a:pPr algn="ctr"/>
            <a:r>
              <a:rPr lang="it-IT" sz="3600" b="1" dirty="0"/>
              <a:t>Damping Injection</a:t>
            </a:r>
          </a:p>
          <a:p>
            <a:pPr algn="ctr"/>
            <a:r>
              <a:rPr lang="it-IT" sz="3600" b="1" dirty="0">
                <a:solidFill>
                  <a:srgbClr val="0070C0"/>
                </a:solidFill>
              </a:rPr>
              <a:t>under</a:t>
            </a:r>
          </a:p>
          <a:p>
            <a:pPr algn="ctr"/>
            <a:r>
              <a:rPr lang="it-IT" sz="3600" b="1" dirty="0">
                <a:solidFill>
                  <a:srgbClr val="0070C0"/>
                </a:solidFill>
              </a:rPr>
              <a:t>Zero State </a:t>
            </a:r>
            <a:r>
              <a:rPr lang="it-IT" sz="3600" b="1" dirty="0" err="1">
                <a:solidFill>
                  <a:srgbClr val="0070C0"/>
                </a:solidFill>
              </a:rPr>
              <a:t>Detectability</a:t>
            </a:r>
            <a:endParaRPr lang="it-IT" sz="3600" b="1" dirty="0">
              <a:solidFill>
                <a:srgbClr val="0070C0"/>
              </a:solidFill>
            </a:endParaRPr>
          </a:p>
          <a:p>
            <a:pPr algn="ctr"/>
            <a:r>
              <a:rPr lang="it-IT" sz="3600" b="1" dirty="0"/>
              <a:t>=</a:t>
            </a:r>
          </a:p>
          <a:p>
            <a:pPr algn="ctr"/>
            <a:r>
              <a:rPr lang="it-IT" sz="3600" b="1" dirty="0" err="1"/>
              <a:t>Asymptotic</a:t>
            </a:r>
            <a:r>
              <a:rPr lang="it-IT" sz="3600" b="1" dirty="0"/>
              <a:t> </a:t>
            </a:r>
            <a:r>
              <a:rPr lang="it-IT" sz="3600" b="1" dirty="0" err="1"/>
              <a:t>Stability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844750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6D025-44D6-23BF-7F44-E60B1AD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25" y="0"/>
            <a:ext cx="9601200" cy="838200"/>
          </a:xfrm>
        </p:spPr>
        <p:txBody>
          <a:bodyPr/>
          <a:lstStyle/>
          <a:p>
            <a:r>
              <a:rPr lang="it-IT" dirty="0"/>
              <a:t>Energy Shaping… (wishful thinking)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654AC7-9151-1812-4CB4-7F7D840AF4E5}"/>
              </a:ext>
            </a:extLst>
          </p:cNvPr>
          <p:cNvSpPr/>
          <p:nvPr/>
        </p:nvSpPr>
        <p:spPr>
          <a:xfrm>
            <a:off x="954158" y="1457739"/>
            <a:ext cx="5227398" cy="5155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021E2C5-29D6-D42C-5AF5-A59BE2947874}"/>
              </a:ext>
            </a:extLst>
          </p:cNvPr>
          <p:cNvSpPr/>
          <p:nvPr/>
        </p:nvSpPr>
        <p:spPr>
          <a:xfrm>
            <a:off x="6506817" y="1457737"/>
            <a:ext cx="5400263" cy="51550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D8AA25-6267-3DDF-99F8-E320EBD0E34F}"/>
              </a:ext>
            </a:extLst>
          </p:cNvPr>
          <p:cNvSpPr txBox="1"/>
          <p:nvPr/>
        </p:nvSpPr>
        <p:spPr>
          <a:xfrm>
            <a:off x="953606" y="917136"/>
            <a:ext cx="4083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WHAT WE HAVE (OPEN LOOP)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D737DC-AFDB-1BBB-0196-5C7F5689F23F}"/>
              </a:ext>
            </a:extLst>
          </p:cNvPr>
          <p:cNvSpPr txBox="1"/>
          <p:nvPr/>
        </p:nvSpPr>
        <p:spPr>
          <a:xfrm>
            <a:off x="6506817" y="917136"/>
            <a:ext cx="449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</a:rPr>
              <a:t>WHAT WE WANT (CLOSED LOOP)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BAD089-4600-77BB-58A4-EE3908CC43D8}"/>
              </a:ext>
            </a:extLst>
          </p:cNvPr>
          <p:cNvSpPr txBox="1"/>
          <p:nvPr/>
        </p:nvSpPr>
        <p:spPr>
          <a:xfrm>
            <a:off x="1097876" y="3153475"/>
            <a:ext cx="2469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Storage </a:t>
            </a:r>
            <a:r>
              <a:rPr lang="it-IT" sz="2400" b="1" dirty="0" err="1">
                <a:solidFill>
                  <a:srgbClr val="C00000"/>
                </a:solidFill>
              </a:rPr>
              <a:t>Function</a:t>
            </a:r>
            <a:endParaRPr lang="it-IT" sz="2400" b="1" dirty="0">
              <a:solidFill>
                <a:srgbClr val="C0000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B48BCC-8615-ACE5-D326-1CFCD0654676}"/>
              </a:ext>
            </a:extLst>
          </p:cNvPr>
          <p:cNvSpPr txBox="1"/>
          <p:nvPr/>
        </p:nvSpPr>
        <p:spPr>
          <a:xfrm>
            <a:off x="953606" y="3615140"/>
            <a:ext cx="5228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00000"/>
                </a:solidFill>
              </a:rPr>
              <a:t>H(</a:t>
            </a:r>
            <a:r>
              <a:rPr lang="it-IT" sz="2000" dirty="0" err="1">
                <a:solidFill>
                  <a:srgbClr val="C00000"/>
                </a:solidFill>
              </a:rPr>
              <a:t>q,p</a:t>
            </a:r>
            <a:r>
              <a:rPr lang="it-IT" sz="2000" dirty="0">
                <a:solidFill>
                  <a:srgbClr val="C00000"/>
                </a:solidFill>
              </a:rPr>
              <a:t>) </a:t>
            </a:r>
            <a:r>
              <a:rPr lang="it-IT" sz="2000" dirty="0" err="1">
                <a:solidFill>
                  <a:srgbClr val="C00000"/>
                </a:solidFill>
              </a:rPr>
              <a:t>such</a:t>
            </a:r>
            <a:r>
              <a:rPr lang="it-IT" sz="2000" dirty="0">
                <a:solidFill>
                  <a:srgbClr val="C00000"/>
                </a:solidFill>
              </a:rPr>
              <a:t> </a:t>
            </a:r>
            <a:r>
              <a:rPr lang="it-IT" sz="2000" dirty="0" err="1">
                <a:solidFill>
                  <a:srgbClr val="C00000"/>
                </a:solidFill>
              </a:rPr>
              <a:t>that</a:t>
            </a:r>
            <a:r>
              <a:rPr lang="it-IT" sz="2000" dirty="0">
                <a:solidFill>
                  <a:srgbClr val="C00000"/>
                </a:solidFill>
              </a:rPr>
              <a:t> (</a:t>
            </a:r>
            <a:r>
              <a:rPr lang="it-IT" sz="2000" dirty="0" err="1">
                <a:solidFill>
                  <a:srgbClr val="C00000"/>
                </a:solidFill>
              </a:rPr>
              <a:t>q</a:t>
            </a:r>
            <a:r>
              <a:rPr lang="it-IT" sz="2000" baseline="30000" dirty="0">
                <a:solidFill>
                  <a:srgbClr val="C00000"/>
                </a:solidFill>
              </a:rPr>
              <a:t>*</a:t>
            </a:r>
            <a:r>
              <a:rPr lang="it-IT" sz="2000" dirty="0">
                <a:solidFill>
                  <a:srgbClr val="C00000"/>
                </a:solidFill>
              </a:rPr>
              <a:t>,</a:t>
            </a:r>
            <a:r>
              <a:rPr lang="it-IT" sz="2000" dirty="0" err="1">
                <a:solidFill>
                  <a:srgbClr val="C00000"/>
                </a:solidFill>
              </a:rPr>
              <a:t>p</a:t>
            </a:r>
            <a:r>
              <a:rPr lang="it-IT" sz="2000" baseline="30000" dirty="0">
                <a:solidFill>
                  <a:srgbClr val="C00000"/>
                </a:solidFill>
              </a:rPr>
              <a:t>*</a:t>
            </a:r>
            <a:r>
              <a:rPr lang="it-IT" sz="2000" dirty="0">
                <a:solidFill>
                  <a:srgbClr val="C00000"/>
                </a:solidFill>
              </a:rPr>
              <a:t>) </a:t>
            </a:r>
            <a:r>
              <a:rPr lang="it-IT" sz="2000" dirty="0" err="1">
                <a:solidFill>
                  <a:srgbClr val="C00000"/>
                </a:solidFill>
              </a:rPr>
              <a:t>is</a:t>
            </a:r>
            <a:r>
              <a:rPr lang="it-IT" sz="2000" dirty="0">
                <a:solidFill>
                  <a:srgbClr val="C00000"/>
                </a:solidFill>
              </a:rPr>
              <a:t> </a:t>
            </a:r>
            <a:r>
              <a:rPr lang="it-IT" sz="2000" b="1" u="sng" dirty="0">
                <a:solidFill>
                  <a:srgbClr val="C00000"/>
                </a:solidFill>
              </a:rPr>
              <a:t>NOT</a:t>
            </a:r>
            <a:r>
              <a:rPr lang="it-IT" sz="2000" dirty="0">
                <a:solidFill>
                  <a:srgbClr val="C00000"/>
                </a:solidFill>
              </a:rPr>
              <a:t> a minimum of H</a:t>
            </a:r>
          </a:p>
          <a:p>
            <a:endParaRPr lang="it-IT" sz="1400" dirty="0">
              <a:solidFill>
                <a:srgbClr val="C00000"/>
              </a:solidFill>
            </a:endParaRPr>
          </a:p>
          <a:p>
            <a:r>
              <a:rPr lang="it-IT" sz="2000" dirty="0">
                <a:solidFill>
                  <a:srgbClr val="C00000"/>
                </a:solidFill>
              </a:rPr>
              <a:t>H(</a:t>
            </a:r>
            <a:r>
              <a:rPr lang="it-IT" sz="2000" dirty="0" err="1">
                <a:solidFill>
                  <a:srgbClr val="C00000"/>
                </a:solidFill>
              </a:rPr>
              <a:t>q,p</a:t>
            </a:r>
            <a:r>
              <a:rPr lang="it-IT" sz="2000" dirty="0">
                <a:solidFill>
                  <a:srgbClr val="C00000"/>
                </a:solidFill>
              </a:rPr>
              <a:t>) </a:t>
            </a:r>
            <a:r>
              <a:rPr lang="it-IT" sz="2000" dirty="0" err="1">
                <a:solidFill>
                  <a:srgbClr val="C00000"/>
                </a:solidFill>
              </a:rPr>
              <a:t>only</a:t>
            </a:r>
            <a:r>
              <a:rPr lang="it-IT" sz="2000" dirty="0">
                <a:solidFill>
                  <a:srgbClr val="C00000"/>
                </a:solidFill>
              </a:rPr>
              <a:t> positive </a:t>
            </a:r>
            <a:r>
              <a:rPr lang="it-IT" sz="2000" dirty="0" err="1">
                <a:solidFill>
                  <a:srgbClr val="C00000"/>
                </a:solidFill>
              </a:rPr>
              <a:t>semidefinite</a:t>
            </a:r>
            <a:r>
              <a:rPr lang="it-IT" sz="2000" dirty="0">
                <a:solidFill>
                  <a:srgbClr val="C00000"/>
                </a:solidFill>
              </a:rPr>
              <a:t> (</a:t>
            </a:r>
            <a:r>
              <a:rPr lang="it-IT" sz="2000" dirty="0" err="1">
                <a:solidFill>
                  <a:srgbClr val="C00000"/>
                </a:solidFill>
              </a:rPr>
              <a:t>not</a:t>
            </a:r>
            <a:r>
              <a:rPr lang="it-IT" sz="2000" dirty="0">
                <a:solidFill>
                  <a:srgbClr val="C00000"/>
                </a:solidFill>
              </a:rPr>
              <a:t> a LF) </a:t>
            </a:r>
            <a:r>
              <a:rPr lang="it-IT" sz="2000" baseline="30000" dirty="0">
                <a:solidFill>
                  <a:srgbClr val="C00000"/>
                </a:solidFill>
              </a:rPr>
              <a:t>   </a:t>
            </a:r>
            <a:endParaRPr lang="it-IT" sz="2000" dirty="0">
              <a:solidFill>
                <a:srgbClr val="C0000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9642155-C3D5-9D9E-6347-7EADEC138005}"/>
              </a:ext>
            </a:extLst>
          </p:cNvPr>
          <p:cNvSpPr txBox="1"/>
          <p:nvPr/>
        </p:nvSpPr>
        <p:spPr>
          <a:xfrm>
            <a:off x="6622246" y="3156009"/>
            <a:ext cx="359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</a:rPr>
              <a:t>Desired</a:t>
            </a:r>
            <a:r>
              <a:rPr lang="it-IT" sz="2400" b="1" dirty="0">
                <a:solidFill>
                  <a:srgbClr val="0070C0"/>
                </a:solidFill>
              </a:rPr>
              <a:t> Storage </a:t>
            </a:r>
            <a:r>
              <a:rPr lang="it-IT" sz="2400" b="1" dirty="0" err="1">
                <a:solidFill>
                  <a:srgbClr val="0070C0"/>
                </a:solidFill>
              </a:rPr>
              <a:t>Function</a:t>
            </a:r>
            <a:endParaRPr lang="it-IT" sz="2400" b="1" dirty="0">
              <a:solidFill>
                <a:srgbClr val="0070C0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95BDD4-3D47-D2F1-1210-F52A2E9A3D29}"/>
              </a:ext>
            </a:extLst>
          </p:cNvPr>
          <p:cNvSpPr txBox="1"/>
          <p:nvPr/>
        </p:nvSpPr>
        <p:spPr>
          <a:xfrm>
            <a:off x="6622246" y="3631432"/>
            <a:ext cx="517919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0070C0"/>
                </a:solidFill>
              </a:rPr>
              <a:t>H</a:t>
            </a:r>
            <a:r>
              <a:rPr lang="it-IT" sz="2000" baseline="-25000" dirty="0" err="1">
                <a:solidFill>
                  <a:srgbClr val="0070C0"/>
                </a:solidFill>
              </a:rPr>
              <a:t>d</a:t>
            </a:r>
            <a:r>
              <a:rPr lang="it-IT" sz="2000" dirty="0">
                <a:solidFill>
                  <a:srgbClr val="0070C0"/>
                </a:solidFill>
              </a:rPr>
              <a:t>(</a:t>
            </a:r>
            <a:r>
              <a:rPr lang="it-IT" sz="2000" dirty="0" err="1">
                <a:solidFill>
                  <a:srgbClr val="0070C0"/>
                </a:solidFill>
              </a:rPr>
              <a:t>q,p</a:t>
            </a:r>
            <a:r>
              <a:rPr lang="it-IT" sz="2000" dirty="0">
                <a:solidFill>
                  <a:srgbClr val="0070C0"/>
                </a:solidFill>
              </a:rPr>
              <a:t>) </a:t>
            </a:r>
            <a:r>
              <a:rPr lang="it-IT" sz="2000" dirty="0" err="1">
                <a:solidFill>
                  <a:srgbClr val="0070C0"/>
                </a:solidFill>
              </a:rPr>
              <a:t>such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that</a:t>
            </a:r>
            <a:r>
              <a:rPr lang="it-IT" sz="2000" dirty="0">
                <a:solidFill>
                  <a:srgbClr val="0070C0"/>
                </a:solidFill>
              </a:rPr>
              <a:t> (</a:t>
            </a:r>
            <a:r>
              <a:rPr lang="it-IT" sz="2000" dirty="0" err="1">
                <a:solidFill>
                  <a:srgbClr val="0070C0"/>
                </a:solidFill>
              </a:rPr>
              <a:t>q</a:t>
            </a:r>
            <a:r>
              <a:rPr lang="it-IT" sz="2000" baseline="30000" dirty="0">
                <a:solidFill>
                  <a:srgbClr val="0070C0"/>
                </a:solidFill>
              </a:rPr>
              <a:t>*</a:t>
            </a:r>
            <a:r>
              <a:rPr lang="it-IT" sz="2000" dirty="0">
                <a:solidFill>
                  <a:srgbClr val="0070C0"/>
                </a:solidFill>
              </a:rPr>
              <a:t>, </a:t>
            </a:r>
            <a:r>
              <a:rPr lang="it-IT" sz="2000" dirty="0" err="1">
                <a:solidFill>
                  <a:srgbClr val="0070C0"/>
                </a:solidFill>
              </a:rPr>
              <a:t>p</a:t>
            </a:r>
            <a:r>
              <a:rPr lang="it-IT" sz="2000" baseline="30000" dirty="0">
                <a:solidFill>
                  <a:srgbClr val="0070C0"/>
                </a:solidFill>
              </a:rPr>
              <a:t>*</a:t>
            </a:r>
            <a:r>
              <a:rPr lang="it-IT" sz="2000" dirty="0">
                <a:solidFill>
                  <a:srgbClr val="0070C0"/>
                </a:solidFill>
              </a:rPr>
              <a:t>) </a:t>
            </a:r>
            <a:r>
              <a:rPr lang="it-IT" sz="2000" dirty="0" err="1">
                <a:solidFill>
                  <a:srgbClr val="0070C0"/>
                </a:solidFill>
              </a:rPr>
              <a:t>is</a:t>
            </a:r>
            <a:r>
              <a:rPr lang="it-IT" sz="2000" dirty="0">
                <a:solidFill>
                  <a:srgbClr val="0070C0"/>
                </a:solidFill>
              </a:rPr>
              <a:t> a minimum of </a:t>
            </a:r>
            <a:r>
              <a:rPr lang="it-IT" sz="2000" dirty="0" err="1">
                <a:solidFill>
                  <a:srgbClr val="0070C0"/>
                </a:solidFill>
              </a:rPr>
              <a:t>H</a:t>
            </a:r>
            <a:r>
              <a:rPr lang="it-IT" sz="2000" baseline="-25000" dirty="0" err="1">
                <a:solidFill>
                  <a:srgbClr val="0070C0"/>
                </a:solidFill>
              </a:rPr>
              <a:t>d</a:t>
            </a:r>
            <a:endParaRPr lang="it-IT" sz="2000" baseline="-25000" dirty="0">
              <a:solidFill>
                <a:srgbClr val="0070C0"/>
              </a:solidFill>
            </a:endParaRPr>
          </a:p>
          <a:p>
            <a:endParaRPr lang="it-IT" sz="2000" baseline="-25000" dirty="0">
              <a:solidFill>
                <a:srgbClr val="0070C0"/>
              </a:solidFill>
            </a:endParaRPr>
          </a:p>
          <a:p>
            <a:r>
              <a:rPr lang="it-IT" sz="2000" dirty="0" err="1">
                <a:solidFill>
                  <a:srgbClr val="0070C0"/>
                </a:solidFill>
              </a:rPr>
              <a:t>Choose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H</a:t>
            </a:r>
            <a:r>
              <a:rPr lang="it-IT" sz="2000" baseline="-25000" dirty="0" err="1">
                <a:solidFill>
                  <a:srgbClr val="0070C0"/>
                </a:solidFill>
              </a:rPr>
              <a:t>d</a:t>
            </a:r>
            <a:r>
              <a:rPr lang="it-IT" sz="2000" dirty="0">
                <a:solidFill>
                  <a:srgbClr val="0070C0"/>
                </a:solidFill>
              </a:rPr>
              <a:t>(</a:t>
            </a:r>
            <a:r>
              <a:rPr lang="it-IT" sz="2000" dirty="0" err="1">
                <a:solidFill>
                  <a:srgbClr val="0070C0"/>
                </a:solidFill>
              </a:rPr>
              <a:t>q,p</a:t>
            </a:r>
            <a:r>
              <a:rPr lang="it-IT" sz="2000" dirty="0">
                <a:solidFill>
                  <a:srgbClr val="0070C0"/>
                </a:solidFill>
              </a:rPr>
              <a:t>) </a:t>
            </a:r>
            <a:r>
              <a:rPr lang="it-IT" sz="2000" dirty="0" err="1">
                <a:solidFill>
                  <a:srgbClr val="0070C0"/>
                </a:solidFill>
              </a:rPr>
              <a:t>that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qualifies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as</a:t>
            </a:r>
            <a:r>
              <a:rPr lang="it-IT" sz="2000" dirty="0">
                <a:solidFill>
                  <a:srgbClr val="0070C0"/>
                </a:solidFill>
              </a:rPr>
              <a:t> a </a:t>
            </a:r>
            <a:r>
              <a:rPr lang="it-IT" sz="2000" dirty="0" err="1">
                <a:solidFill>
                  <a:srgbClr val="0070C0"/>
                </a:solidFill>
              </a:rPr>
              <a:t>Lyapunov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Function</a:t>
            </a:r>
            <a:r>
              <a:rPr lang="it-IT" sz="2000" baseline="30000" dirty="0">
                <a:solidFill>
                  <a:srgbClr val="0070C0"/>
                </a:solidFill>
              </a:rPr>
              <a:t> </a:t>
            </a:r>
            <a:endParaRPr lang="it-IT" sz="2000" dirty="0">
              <a:solidFill>
                <a:srgbClr val="0070C0"/>
              </a:solidFill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DFEFC105-F6DF-84F4-870C-672C6406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79" y="1499026"/>
            <a:ext cx="4014089" cy="138380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76ACF0A-C1D5-207A-52D5-26C62CCB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21" y="1538001"/>
            <a:ext cx="4851683" cy="135548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0DD6C54-DED4-4E89-8ECB-72646BD3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76" y="5487465"/>
            <a:ext cx="2778793" cy="75102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1C95323-B87D-D7A3-BB1C-394AFC4C7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46" y="5487465"/>
            <a:ext cx="488415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13" grpId="0"/>
      <p:bldP spid="14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CAFA3-871A-0CD4-53D4-AA54B34D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9" y="145473"/>
            <a:ext cx="10460182" cy="741218"/>
          </a:xfrm>
        </p:spPr>
        <p:txBody>
          <a:bodyPr/>
          <a:lstStyle/>
          <a:p>
            <a:r>
              <a:rPr lang="it-IT" dirty="0" err="1"/>
              <a:t>Interconnection</a:t>
            </a:r>
            <a:r>
              <a:rPr lang="it-IT" dirty="0"/>
              <a:t> and Damping </a:t>
            </a:r>
            <a:r>
              <a:rPr lang="it-IT" dirty="0" err="1"/>
              <a:t>Assignment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EFBBCD-20D1-C852-899E-66063345B3C5}"/>
              </a:ext>
            </a:extLst>
          </p:cNvPr>
          <p:cNvSpPr txBox="1"/>
          <p:nvPr/>
        </p:nvSpPr>
        <p:spPr>
          <a:xfrm>
            <a:off x="1172716" y="967559"/>
            <a:ext cx="293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BEFORE ENERGY SHAPING: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D44B6E-8314-79DD-976A-65E1B464BA5A}"/>
              </a:ext>
            </a:extLst>
          </p:cNvPr>
          <p:cNvSpPr txBox="1"/>
          <p:nvPr/>
        </p:nvSpPr>
        <p:spPr>
          <a:xfrm>
            <a:off x="1172715" y="2291210"/>
            <a:ext cx="27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AFTER ENERGY SHAPING:</a:t>
            </a: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C93E26DF-28E9-0BE4-B614-F819D6AE9753}"/>
              </a:ext>
            </a:extLst>
          </p:cNvPr>
          <p:cNvSpPr/>
          <p:nvPr/>
        </p:nvSpPr>
        <p:spPr>
          <a:xfrm>
            <a:off x="5029525" y="1565512"/>
            <a:ext cx="1759527" cy="871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	EQUATE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C467E1-A910-CEA5-ED3C-97794FE65AEF}"/>
              </a:ext>
            </a:extLst>
          </p:cNvPr>
          <p:cNvSpPr txBox="1"/>
          <p:nvPr/>
        </p:nvSpPr>
        <p:spPr>
          <a:xfrm>
            <a:off x="10019287" y="3052210"/>
            <a:ext cx="2183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70C0"/>
                </a:solidFill>
              </a:rPr>
              <a:t>There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exist</a:t>
            </a:r>
            <a:r>
              <a:rPr lang="it-IT" dirty="0">
                <a:solidFill>
                  <a:srgbClr val="0070C0"/>
                </a:solidFill>
              </a:rPr>
              <a:t> a </a:t>
            </a:r>
            <a:r>
              <a:rPr lang="it-IT" dirty="0" err="1">
                <a:solidFill>
                  <a:srgbClr val="0070C0"/>
                </a:solidFill>
              </a:rPr>
              <a:t>solution</a:t>
            </a:r>
            <a:endParaRPr lang="it-IT" dirty="0">
              <a:solidFill>
                <a:srgbClr val="0070C0"/>
              </a:solidFill>
            </a:endParaRPr>
          </a:p>
          <a:p>
            <a:pPr algn="ctr"/>
            <a:r>
              <a:rPr lang="it-IT" dirty="0">
                <a:solidFill>
                  <a:srgbClr val="0070C0"/>
                </a:solidFill>
              </a:rPr>
              <a:t>IF AND ONLY IF</a:t>
            </a:r>
          </a:p>
          <a:p>
            <a:pPr algn="ctr"/>
            <a:endParaRPr lang="it-IT" dirty="0">
              <a:solidFill>
                <a:srgbClr val="0070C0"/>
              </a:solidFill>
            </a:endParaRPr>
          </a:p>
          <a:p>
            <a:pPr algn="ctr"/>
            <a:r>
              <a:rPr lang="it-IT" b="1" dirty="0">
                <a:solidFill>
                  <a:srgbClr val="0070C0"/>
                </a:solidFill>
              </a:rPr>
              <a:t>THE MATCHING CONDITION HOLDS </a:t>
            </a:r>
          </a:p>
        </p:txBody>
      </p:sp>
      <p:sp>
        <p:nvSpPr>
          <p:cNvPr id="18" name="Freccia bidirezionale orizzontale 17">
            <a:extLst>
              <a:ext uri="{FF2B5EF4-FFF2-40B4-BE49-F238E27FC236}">
                <a16:creationId xmlns:a16="http://schemas.microsoft.com/office/drawing/2014/main" id="{43D4380B-688A-922E-5171-43622BE487E7}"/>
              </a:ext>
            </a:extLst>
          </p:cNvPr>
          <p:cNvSpPr/>
          <p:nvPr/>
        </p:nvSpPr>
        <p:spPr>
          <a:xfrm rot="5400000">
            <a:off x="8836961" y="3580718"/>
            <a:ext cx="1614127" cy="836606"/>
          </a:xfrm>
          <a:prstGeom prst="left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BEB0B1AA-6CA6-9C09-B1B5-31EF0C9FCC5A}"/>
              </a:ext>
            </a:extLst>
          </p:cNvPr>
          <p:cNvSpPr/>
          <p:nvPr/>
        </p:nvSpPr>
        <p:spPr>
          <a:xfrm flipH="1">
            <a:off x="4839763" y="5085337"/>
            <a:ext cx="2139049" cy="871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	SOLVE PDE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53F63A4-B800-4F93-F1D9-0F88515B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3" y="1339020"/>
            <a:ext cx="3602497" cy="76928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D9FD4A2-0FE0-12FA-B88E-6B36496A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37" y="2743194"/>
            <a:ext cx="3211648" cy="77522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F03757E-5678-F9A4-D3CB-26F0E4A92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427" y="1040198"/>
            <a:ext cx="4586744" cy="195651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10BF1C9-CCA6-1F4C-399A-46B71863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518" y="4945832"/>
            <a:ext cx="4519012" cy="156707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BF572DA-E208-751E-A073-E758EA6B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6" y="4712175"/>
            <a:ext cx="3912944" cy="15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0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7" grpId="0"/>
      <p:bldP spid="18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BA149-9F54-6036-9253-6FBC3E49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00"/>
            <a:ext cx="9601200" cy="907473"/>
          </a:xfrm>
        </p:spPr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Hd</a:t>
            </a:r>
            <a:r>
              <a:rPr lang="it-IT" dirty="0"/>
              <a:t>?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A6A2C3-36DC-F4AB-6953-E68A32167C92}"/>
              </a:ext>
            </a:extLst>
          </p:cNvPr>
          <p:cNvSpPr txBox="1"/>
          <p:nvPr/>
        </p:nvSpPr>
        <p:spPr>
          <a:xfrm>
            <a:off x="7834277" y="4235510"/>
            <a:ext cx="34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Needed</a:t>
            </a:r>
            <a:r>
              <a:rPr lang="it-IT" dirty="0">
                <a:solidFill>
                  <a:srgbClr val="0070C0"/>
                </a:solidFill>
              </a:rPr>
              <a:t> due to </a:t>
            </a:r>
            <a:r>
              <a:rPr lang="it-IT" dirty="0" err="1">
                <a:solidFill>
                  <a:srgbClr val="0070C0"/>
                </a:solidFill>
              </a:rPr>
              <a:t>underactuation</a:t>
            </a:r>
            <a:endParaRPr lang="it-IT" dirty="0">
              <a:solidFill>
                <a:srgbClr val="0070C0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9123763-B965-2872-C969-C4741CE2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34" y="1057874"/>
            <a:ext cx="6522387" cy="109030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6586439-A9DB-9EE1-C400-91E84AA0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34" y="2553627"/>
            <a:ext cx="6977743" cy="118526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4BFB7F6-9B2B-105C-EA3F-E92F11481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33" y="4203962"/>
            <a:ext cx="6522387" cy="165356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4274A53-18F4-61A7-6FF3-3236F47A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677" y="2942393"/>
            <a:ext cx="3932583" cy="4866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7814BAD-ECF5-8587-1BC1-A3F87E5F7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320" y="4868434"/>
            <a:ext cx="4272722" cy="1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26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551ED-2609-9E1F-B9FC-3C098139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Zero State </a:t>
            </a:r>
            <a:r>
              <a:rPr lang="it-IT" dirty="0" err="1"/>
              <a:t>Detectability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2938DE-F97B-2FB0-78EB-39C64292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7784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To use the damping injection, </a:t>
            </a:r>
            <a:r>
              <a:rPr lang="it-IT" dirty="0" err="1"/>
              <a:t>we</a:t>
            </a:r>
            <a:r>
              <a:rPr lang="it-IT" dirty="0"/>
              <a:t> need </a:t>
            </a:r>
            <a:r>
              <a:rPr lang="it-IT" dirty="0" err="1"/>
              <a:t>that</a:t>
            </a:r>
            <a:r>
              <a:rPr lang="it-IT" dirty="0"/>
              <a:t> the system is Zero State </a:t>
            </a:r>
            <a:r>
              <a:rPr lang="it-IT" dirty="0" err="1"/>
              <a:t>Detectable</a:t>
            </a:r>
            <a:r>
              <a:rPr lang="it-IT" dirty="0"/>
              <a:t>:</a:t>
            </a:r>
          </a:p>
          <a:p>
            <a:pPr marL="0" indent="0">
              <a:buNone/>
            </a:pPr>
            <a:endParaRPr lang="it-IT" b="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E1599055-C612-7D8C-C2B5-FD7746BD3A90}"/>
              </a:ext>
            </a:extLst>
          </p:cNvPr>
          <p:cNvSpPr/>
          <p:nvPr/>
        </p:nvSpPr>
        <p:spPr>
          <a:xfrm>
            <a:off x="2418735" y="3795252"/>
            <a:ext cx="678426" cy="6685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999820-F5BB-A2FF-C45C-F91C6016DE9E}"/>
                  </a:ext>
                </a:extLst>
              </p:cNvPr>
              <p:cNvSpPr txBox="1"/>
              <p:nvPr/>
            </p:nvSpPr>
            <p:spPr>
              <a:xfrm>
                <a:off x="1371600" y="4788310"/>
                <a:ext cx="87359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⇒ </m:t>
                    </m:r>
                  </m:oMath>
                </a14:m>
                <a:r>
                  <a:rPr lang="it-IT" dirty="0"/>
                  <a:t>   the system is </a:t>
                </a:r>
                <a:r>
                  <a:rPr lang="it-IT" b="1" dirty="0"/>
                  <a:t>Z.S.D </a:t>
                </a:r>
                <a:r>
                  <a:rPr lang="it-IT" dirty="0"/>
                  <a:t>and moreover it is Z.S.O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999820-F5BB-A2FF-C45C-F91C6016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788310"/>
                <a:ext cx="873596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63DEED4A-B0A1-20F0-FD97-5A9F32CA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13576"/>
            <a:ext cx="2657846" cy="5144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21A347C-88EC-4C59-7D86-8FDEAA727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32" y="4578145"/>
            <a:ext cx="3162741" cy="8478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0CF4B3F-73D0-0584-C706-2115B534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825" y="2743447"/>
            <a:ext cx="6315956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21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A81263-C03D-F538-EDCE-70DACB0D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Damping Injection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71A1CC-0786-F723-C4C6-9D05B567A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8039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system is Z.S.D,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apply</a:t>
            </a:r>
            <a:r>
              <a:rPr lang="it-IT" dirty="0"/>
              <a:t> the damping injection: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B770B7-8AE2-4938-97EF-DDAF12A06F0C}"/>
              </a:ext>
            </a:extLst>
          </p:cNvPr>
          <p:cNvSpPr txBox="1"/>
          <p:nvPr/>
        </p:nvSpPr>
        <p:spPr>
          <a:xfrm>
            <a:off x="1927123" y="3635478"/>
            <a:ext cx="8337754" cy="340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3600" dirty="0"/>
          </a:p>
          <a:p>
            <a:endParaRPr lang="it-IT" sz="3600" dirty="0"/>
          </a:p>
          <a:p>
            <a:endParaRPr lang="it-IT" sz="3600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DA00F0D1-A46C-0E77-4B67-FC50A89096AA}"/>
              </a:ext>
            </a:extLst>
          </p:cNvPr>
          <p:cNvSpPr/>
          <p:nvPr/>
        </p:nvSpPr>
        <p:spPr>
          <a:xfrm>
            <a:off x="5638799" y="2907710"/>
            <a:ext cx="639097" cy="10028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C2EC3C-3BC1-15AA-204C-D7C3E1F6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31" y="5632873"/>
            <a:ext cx="7068536" cy="7335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5CC43B-EFE8-7CE7-D736-540D05B2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4218538"/>
            <a:ext cx="695422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05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FDDCDE-A607-9A60-373E-C991275B1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800" dirty="0" err="1"/>
              <a:t>Passivity</a:t>
            </a:r>
            <a:r>
              <a:rPr lang="it-IT" sz="4800" dirty="0"/>
              <a:t> </a:t>
            </a:r>
            <a:r>
              <a:rPr lang="it-IT" sz="4800" dirty="0" err="1"/>
              <a:t>based</a:t>
            </a:r>
            <a:r>
              <a:rPr lang="it-IT" sz="4800" dirty="0"/>
              <a:t> position control for </a:t>
            </a:r>
            <a:r>
              <a:rPr lang="it-IT" sz="4800" dirty="0" err="1"/>
              <a:t>vtol</a:t>
            </a:r>
            <a:r>
              <a:rPr lang="it-IT" sz="4800" dirty="0"/>
              <a:t> dynamics</a:t>
            </a:r>
            <a:br>
              <a:rPr lang="it-IT" sz="4800" dirty="0"/>
            </a:br>
            <a:r>
              <a:rPr lang="it-IT" sz="4800" dirty="0"/>
              <a:t>(Port-</a:t>
            </a:r>
            <a:r>
              <a:rPr lang="it-IT" sz="4800" dirty="0" err="1"/>
              <a:t>hamiltonian</a:t>
            </a:r>
            <a:r>
              <a:rPr lang="it-IT" sz="4800" dirty="0"/>
              <a:t> system)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085CE8B-41BF-12B2-2729-5B09057DB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La Sala - Scuderi</a:t>
            </a:r>
          </a:p>
        </p:txBody>
      </p:sp>
    </p:spTree>
    <p:extLst>
      <p:ext uri="{BB962C8B-B14F-4D97-AF65-F5344CB8AC3E}">
        <p14:creationId xmlns:p14="http://schemas.microsoft.com/office/powerpoint/2010/main" val="1998851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850648-4CD1-0560-EE32-E72C4693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846859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VTOL?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39A52B3-2DBC-12F5-0962-2270862EFC99}"/>
              </a:ext>
            </a:extLst>
          </p:cNvPr>
          <p:cNvSpPr txBox="1">
            <a:spLocks/>
          </p:cNvSpPr>
          <p:nvPr/>
        </p:nvSpPr>
        <p:spPr>
          <a:xfrm>
            <a:off x="1371600" y="969837"/>
            <a:ext cx="9601200" cy="846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/>
              <a:t>Vertical Take-off and Landing Aircraft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C89168-D980-AF5A-D6AD-E8FD1217D7C5}"/>
              </a:ext>
            </a:extLst>
          </p:cNvPr>
          <p:cNvSpPr txBox="1"/>
          <p:nvPr/>
        </p:nvSpPr>
        <p:spPr>
          <a:xfrm>
            <a:off x="1371600" y="1673620"/>
            <a:ext cx="3999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landing strip.</a:t>
            </a:r>
          </a:p>
          <a:p>
            <a:r>
              <a:rPr lang="it-IT" dirty="0"/>
              <a:t>Can </a:t>
            </a:r>
            <a:r>
              <a:rPr lang="it-IT" dirty="0" err="1"/>
              <a:t>land</a:t>
            </a:r>
            <a:r>
              <a:rPr lang="it-IT" dirty="0"/>
              <a:t> and take-off like an </a:t>
            </a:r>
            <a:r>
              <a:rPr lang="it-IT" dirty="0" err="1"/>
              <a:t>helicopter</a:t>
            </a:r>
            <a:endParaRPr lang="it-IT" dirty="0"/>
          </a:p>
        </p:txBody>
      </p:sp>
      <p:pic>
        <p:nvPicPr>
          <p:cNvPr id="2052" name="Picture 4" descr="Supply 15kg Electric Vertical Lift Fixed Wing (VTOL) Drone Wholesale  Factory - Shenyang Linghang Aviation Science &amp; Technology Co., Ltd.">
            <a:extLst>
              <a:ext uri="{FF2B5EF4-FFF2-40B4-BE49-F238E27FC236}">
                <a16:creationId xmlns:a16="http://schemas.microsoft.com/office/drawing/2014/main" id="{B6F3C28C-DAEE-4730-E964-617D9A615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25138" r="13762" b="36368"/>
          <a:stretch/>
        </p:blipFill>
        <p:spPr bwMode="auto">
          <a:xfrm>
            <a:off x="644770" y="4100680"/>
            <a:ext cx="4903364" cy="188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9B2D4E-A243-A543-929D-4C899B0ACC82}"/>
              </a:ext>
            </a:extLst>
          </p:cNvPr>
          <p:cNvSpPr txBox="1"/>
          <p:nvPr/>
        </p:nvSpPr>
        <p:spPr>
          <a:xfrm>
            <a:off x="1523998" y="5947010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/>
              <a:t>Drone-Lik</a:t>
            </a:r>
            <a:r>
              <a:rPr lang="it-IT" b="1" dirty="0"/>
              <a:t>e </a:t>
            </a:r>
            <a:r>
              <a:rPr lang="it-IT" b="1" dirty="0" err="1"/>
              <a:t>Structure</a:t>
            </a:r>
            <a:endParaRPr lang="it-IT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0409A8-9806-634D-CC7C-DEADFFAD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02" y="2147339"/>
            <a:ext cx="4367966" cy="212595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E395F2-135B-92D2-F017-A5FFC5424FCA}"/>
              </a:ext>
            </a:extLst>
          </p:cNvPr>
          <p:cNvSpPr txBox="1"/>
          <p:nvPr/>
        </p:nvSpPr>
        <p:spPr>
          <a:xfrm>
            <a:off x="4618021" y="4100680"/>
            <a:ext cx="234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/>
              <a:t>Jet</a:t>
            </a:r>
            <a:r>
              <a:rPr lang="it-IT" b="1" dirty="0"/>
              <a:t> </a:t>
            </a:r>
            <a:r>
              <a:rPr lang="it-IT" b="1" dirty="0" err="1"/>
              <a:t>Structure</a:t>
            </a:r>
            <a:r>
              <a:rPr lang="it-IT" b="1" dirty="0"/>
              <a:t> (F-35B)</a:t>
            </a:r>
          </a:p>
        </p:txBody>
      </p:sp>
      <p:pic>
        <p:nvPicPr>
          <p:cNvPr id="2056" name="Picture 8" descr="Bell Boeing V-22 - Air Assault And Special Ops With An Unmatched Advantage">
            <a:extLst>
              <a:ext uri="{FF2B5EF4-FFF2-40B4-BE49-F238E27FC236}">
                <a16:creationId xmlns:a16="http://schemas.microsoft.com/office/drawing/2014/main" id="{04099F26-D6D5-216F-6E0B-5C0F611C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92" y="3432532"/>
            <a:ext cx="5114903" cy="29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AA86A3-69A3-F2D1-73EB-5AAB3D8496B0}"/>
              </a:ext>
            </a:extLst>
          </p:cNvPr>
          <p:cNvSpPr txBox="1"/>
          <p:nvPr/>
        </p:nvSpPr>
        <p:spPr>
          <a:xfrm>
            <a:off x="8073167" y="6131676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/>
              <a:t>Tri-</a:t>
            </a:r>
            <a:r>
              <a:rPr lang="it-IT" sz="1800" b="1" dirty="0" err="1"/>
              <a:t>rotor</a:t>
            </a:r>
            <a:r>
              <a:rPr lang="it-IT" b="1" dirty="0"/>
              <a:t> </a:t>
            </a:r>
            <a:r>
              <a:rPr lang="it-IT" b="1" dirty="0" err="1"/>
              <a:t>Structure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210010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6FD94E-E00F-0D6C-89C6-A56C81F2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506187"/>
            <a:ext cx="3886200" cy="865413"/>
          </a:xfrm>
        </p:spPr>
        <p:txBody>
          <a:bodyPr/>
          <a:lstStyle/>
          <a:p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what</a:t>
            </a:r>
            <a:r>
              <a:rPr lang="it-IT" dirty="0"/>
              <a:t>?</a:t>
            </a:r>
          </a:p>
        </p:txBody>
      </p:sp>
      <p:pic>
        <p:nvPicPr>
          <p:cNvPr id="5" name="Immagine 4" descr="Immagine che contiene ruota, bandiera, veicolo, pneumatico&#10;&#10;Descrizione generata automaticamente">
            <a:extLst>
              <a:ext uri="{FF2B5EF4-FFF2-40B4-BE49-F238E27FC236}">
                <a16:creationId xmlns:a16="http://schemas.microsoft.com/office/drawing/2014/main" id="{E1A705AF-ED60-76D9-611B-48D61BA5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1814512"/>
            <a:ext cx="8066313" cy="4537301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F7442638-5233-E465-4D97-690C113FE6CE}"/>
              </a:ext>
            </a:extLst>
          </p:cNvPr>
          <p:cNvSpPr txBox="1">
            <a:spLocks/>
          </p:cNvSpPr>
          <p:nvPr/>
        </p:nvSpPr>
        <p:spPr>
          <a:xfrm>
            <a:off x="5105400" y="506187"/>
            <a:ext cx="5511800" cy="1106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EXPORT DEMOCRACY</a:t>
            </a:r>
          </a:p>
        </p:txBody>
      </p:sp>
    </p:spTree>
    <p:extLst>
      <p:ext uri="{BB962C8B-B14F-4D97-AF65-F5344CB8AC3E}">
        <p14:creationId xmlns:p14="http://schemas.microsoft.com/office/powerpoint/2010/main" val="2278998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9E5B4-E35E-05D5-7DCB-40E0DEBF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6255"/>
            <a:ext cx="9601200" cy="824345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C394B4C-3B38-94C7-71EB-6E81E4F7698F}"/>
              </a:ext>
            </a:extLst>
          </p:cNvPr>
          <p:cNvSpPr txBox="1">
            <a:spLocks/>
          </p:cNvSpPr>
          <p:nvPr/>
        </p:nvSpPr>
        <p:spPr>
          <a:xfrm>
            <a:off x="4765963" y="1162054"/>
            <a:ext cx="2660073" cy="123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err="1"/>
              <a:t>Phase</a:t>
            </a:r>
            <a:r>
              <a:rPr lang="it-IT" sz="2800" dirty="0"/>
              <a:t> 1:</a:t>
            </a:r>
          </a:p>
          <a:p>
            <a:pPr algn="ctr"/>
            <a:r>
              <a:rPr lang="it-IT" sz="3600" b="1" dirty="0"/>
              <a:t>Take-off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42FE8D5-CCA4-87A8-4E7C-A2EE944079B2}"/>
              </a:ext>
            </a:extLst>
          </p:cNvPr>
          <p:cNvSpPr txBox="1">
            <a:spLocks/>
          </p:cNvSpPr>
          <p:nvPr/>
        </p:nvSpPr>
        <p:spPr>
          <a:xfrm>
            <a:off x="4765963" y="1130012"/>
            <a:ext cx="2660073" cy="123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err="1"/>
              <a:t>Phase</a:t>
            </a:r>
            <a:r>
              <a:rPr lang="it-IT" sz="2800" dirty="0"/>
              <a:t> 2:</a:t>
            </a:r>
          </a:p>
          <a:p>
            <a:pPr algn="ctr"/>
            <a:r>
              <a:rPr lang="it-IT" sz="3600" b="1" dirty="0"/>
              <a:t>Flight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3DBD604-2F37-EA3C-4AF9-090FE952CD29}"/>
              </a:ext>
            </a:extLst>
          </p:cNvPr>
          <p:cNvSpPr txBox="1">
            <a:spLocks/>
          </p:cNvSpPr>
          <p:nvPr/>
        </p:nvSpPr>
        <p:spPr>
          <a:xfrm>
            <a:off x="4765962" y="1141486"/>
            <a:ext cx="2660073" cy="123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err="1"/>
              <a:t>Phase</a:t>
            </a:r>
            <a:r>
              <a:rPr lang="it-IT" sz="2800" dirty="0"/>
              <a:t> 3:</a:t>
            </a:r>
          </a:p>
          <a:p>
            <a:pPr algn="ctr"/>
            <a:r>
              <a:rPr lang="it-IT" sz="3600" b="1" dirty="0"/>
              <a:t>Landing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377CB8-84B7-52C3-9082-66718B6F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736" y="2395105"/>
            <a:ext cx="5954925" cy="39779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C2D1F6-0D14-C1D4-4E20-30F2C707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24" y="2372159"/>
            <a:ext cx="7316147" cy="402388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B9C32C3-FA14-F72F-F161-D4926EC4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24" y="2381253"/>
            <a:ext cx="7316147" cy="40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57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E5EC50-C666-FBCD-0CCA-7F8BAD4F64E0}"/>
              </a:ext>
            </a:extLst>
          </p:cNvPr>
          <p:cNvSpPr txBox="1"/>
          <p:nvPr/>
        </p:nvSpPr>
        <p:spPr>
          <a:xfrm>
            <a:off x="9068199" y="2505670"/>
            <a:ext cx="2590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Reach a </a:t>
            </a:r>
            <a:r>
              <a:rPr lang="it-IT" dirty="0" err="1"/>
              <a:t>desired</a:t>
            </a:r>
            <a:r>
              <a:rPr lang="it-IT" dirty="0"/>
              <a:t> position</a:t>
            </a:r>
          </a:p>
          <a:p>
            <a:r>
              <a:rPr lang="it-IT" i="1" dirty="0" err="1"/>
              <a:t>x</a:t>
            </a:r>
            <a:r>
              <a:rPr lang="it-IT" i="1" baseline="-25000" dirty="0" err="1"/>
              <a:t>d</a:t>
            </a:r>
            <a:r>
              <a:rPr lang="it-IT" i="1" dirty="0"/>
              <a:t> </a:t>
            </a:r>
            <a:r>
              <a:rPr lang="it-IT" dirty="0"/>
              <a:t>with zero </a:t>
            </a:r>
            <a:r>
              <a:rPr lang="it-IT" dirty="0" err="1"/>
              <a:t>velocity</a:t>
            </a:r>
            <a:endParaRPr lang="it-IT" dirty="0"/>
          </a:p>
          <a:p>
            <a:endParaRPr lang="it-IT" dirty="0"/>
          </a:p>
        </p:txBody>
      </p:sp>
      <p:sp>
        <p:nvSpPr>
          <p:cNvPr id="7" name="Anello 6">
            <a:extLst>
              <a:ext uri="{FF2B5EF4-FFF2-40B4-BE49-F238E27FC236}">
                <a16:creationId xmlns:a16="http://schemas.microsoft.com/office/drawing/2014/main" id="{DA2A019B-6894-3D86-9086-4F528C70C25A}"/>
              </a:ext>
            </a:extLst>
          </p:cNvPr>
          <p:cNvSpPr/>
          <p:nvPr/>
        </p:nvSpPr>
        <p:spPr>
          <a:xfrm>
            <a:off x="9947566" y="1684338"/>
            <a:ext cx="415635" cy="41563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002153-A65B-4D63-4A60-A5FC2AD2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1618"/>
            <a:ext cx="9601200" cy="810491"/>
          </a:xfrm>
        </p:spPr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Goal: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Drone">
                <a:extLst>
                  <a:ext uri="{FF2B5EF4-FFF2-40B4-BE49-F238E27FC236}">
                    <a16:creationId xmlns:a16="http://schemas.microsoft.com/office/drawing/2014/main" id="{9075ABEE-040D-A266-3B62-F2F95F2DAC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309886"/>
                  </p:ext>
                </p:extLst>
              </p:nvPr>
            </p:nvGraphicFramePr>
            <p:xfrm>
              <a:off x="1205494" y="4768945"/>
              <a:ext cx="4710249" cy="1039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10249" cy="1039694"/>
                    </a:xfrm>
                    <a:prstGeom prst="rect">
                      <a:avLst/>
                    </a:prstGeom>
                  </am3d:spPr>
                  <am3d:camera>
                    <am3d:pos x="0" y="0" z="6188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668" d="1000000"/>
                    <am3d:preTrans dx="457451" dy="-3535838" dz="1644440"/>
                    <am3d:scale>
                      <am3d:sx n="1000000" d="1000000"/>
                      <am3d:sy n="1000000" d="1000000"/>
                      <am3d:sz n="1000000" d="1000000"/>
                    </am3d:scale>
                    <am3d:rot ax="-3" ay="-83189" az="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95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Drone">
                <a:extLst>
                  <a:ext uri="{FF2B5EF4-FFF2-40B4-BE49-F238E27FC236}">
                    <a16:creationId xmlns:a16="http://schemas.microsoft.com/office/drawing/2014/main" id="{9075ABEE-040D-A266-3B62-F2F95F2DAC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5494" y="4768945"/>
                <a:ext cx="4710249" cy="103969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nello 3">
            <a:extLst>
              <a:ext uri="{FF2B5EF4-FFF2-40B4-BE49-F238E27FC236}">
                <a16:creationId xmlns:a16="http://schemas.microsoft.com/office/drawing/2014/main" id="{2DDF77D9-A7FC-3558-6222-265DFD8A2389}"/>
              </a:ext>
            </a:extLst>
          </p:cNvPr>
          <p:cNvSpPr/>
          <p:nvPr/>
        </p:nvSpPr>
        <p:spPr>
          <a:xfrm>
            <a:off x="3269674" y="5785283"/>
            <a:ext cx="581890" cy="58189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10CAFA-CCF5-13D5-4801-6D0478A97BC8}"/>
              </a:ext>
            </a:extLst>
          </p:cNvPr>
          <p:cNvSpPr txBox="1"/>
          <p:nvPr/>
        </p:nvSpPr>
        <p:spPr>
          <a:xfrm>
            <a:off x="2386836" y="6357050"/>
            <a:ext cx="31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Start From an </a:t>
            </a:r>
            <a:r>
              <a:rPr lang="it-IT" dirty="0" err="1"/>
              <a:t>initial</a:t>
            </a:r>
            <a:r>
              <a:rPr lang="it-IT" dirty="0"/>
              <a:t> position </a:t>
            </a:r>
            <a:r>
              <a:rPr lang="it-IT" i="1" dirty="0"/>
              <a:t>x</a:t>
            </a:r>
            <a:r>
              <a:rPr lang="it-IT" i="1" baseline="-25000" dirty="0"/>
              <a:t>0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10146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16927 -0.07987 0.46055 -0.11875 0.45612 -0.17014 C 0.45182 -0.22107 -0.02565 -0.272 -0.02591 -0.30602 C -0.02643 -0.34028 0.37747 -0.34075 0.45391 -0.37547 C 0.52982 -0.40996 0.45221 -0.50232 0.54323 -0.49422 " pathEditMode="relative" rAng="0" ptsTypes="AAAAA">
                                      <p:cBhvr>
                                        <p:cTn id="2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89D973-9B10-0F34-7796-6D93D276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7764"/>
            <a:ext cx="9601200" cy="893618"/>
          </a:xfrm>
        </p:spPr>
        <p:txBody>
          <a:bodyPr/>
          <a:lstStyle/>
          <a:p>
            <a:r>
              <a:rPr lang="it-IT" dirty="0"/>
              <a:t>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Drone">
                <a:extLst>
                  <a:ext uri="{FF2B5EF4-FFF2-40B4-BE49-F238E27FC236}">
                    <a16:creationId xmlns:a16="http://schemas.microsoft.com/office/drawing/2014/main" id="{53591EF8-D91D-B838-2821-4649DE9005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1290681"/>
                  </p:ext>
                </p:extLst>
              </p:nvPr>
            </p:nvGraphicFramePr>
            <p:xfrm>
              <a:off x="6398552" y="3614371"/>
              <a:ext cx="4735637" cy="9574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35637" cy="957406"/>
                    </a:xfrm>
                    <a:prstGeom prst="rect">
                      <a:avLst/>
                    </a:prstGeom>
                  </am3d:spPr>
                  <am3d:camera>
                    <am3d:pos x="0" y="0" z="6188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668" d="1000000"/>
                    <am3d:preTrans dx="457451" dy="-3535838" dz="164444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4990" ay="16801" az="-6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95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Drone">
                <a:extLst>
                  <a:ext uri="{FF2B5EF4-FFF2-40B4-BE49-F238E27FC236}">
                    <a16:creationId xmlns:a16="http://schemas.microsoft.com/office/drawing/2014/main" id="{53591EF8-D91D-B838-2821-4649DE900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8552" y="3614371"/>
                <a:ext cx="4735637" cy="957406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AB3DDAE-A37B-9006-7E7B-286F54F1B0E0}"/>
              </a:ext>
            </a:extLst>
          </p:cNvPr>
          <p:cNvCxnSpPr/>
          <p:nvPr/>
        </p:nvCxnSpPr>
        <p:spPr>
          <a:xfrm flipV="1">
            <a:off x="1087582" y="2424545"/>
            <a:ext cx="0" cy="324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BE2145-D365-03A9-B11C-1FAD8053A68F}"/>
              </a:ext>
            </a:extLst>
          </p:cNvPr>
          <p:cNvCxnSpPr/>
          <p:nvPr/>
        </p:nvCxnSpPr>
        <p:spPr>
          <a:xfrm>
            <a:off x="1087582" y="5666509"/>
            <a:ext cx="414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02FCDC-AB78-93E1-631B-22F93E3C916B}"/>
              </a:ext>
            </a:extLst>
          </p:cNvPr>
          <p:cNvSpPr txBox="1"/>
          <p:nvPr/>
        </p:nvSpPr>
        <p:spPr>
          <a:xfrm>
            <a:off x="4951363" y="566650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5E3BDE9-5430-9C90-2817-46781B7F42CD}"/>
              </a:ext>
            </a:extLst>
          </p:cNvPr>
          <p:cNvSpPr txBox="1"/>
          <p:nvPr/>
        </p:nvSpPr>
        <p:spPr>
          <a:xfrm>
            <a:off x="774217" y="242454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y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751C566-D07D-485D-23F9-54A64C0D8F78}"/>
              </a:ext>
            </a:extLst>
          </p:cNvPr>
          <p:cNvSpPr txBox="1"/>
          <p:nvPr/>
        </p:nvSpPr>
        <p:spPr>
          <a:xfrm>
            <a:off x="917045" y="568467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RF0</a:t>
            </a:r>
          </a:p>
        </p:txBody>
      </p:sp>
      <p:sp>
        <p:nvSpPr>
          <p:cNvPr id="23" name="Triangolo rettangolo 22">
            <a:extLst>
              <a:ext uri="{FF2B5EF4-FFF2-40B4-BE49-F238E27FC236}">
                <a16:creationId xmlns:a16="http://schemas.microsoft.com/office/drawing/2014/main" id="{AF852391-2B59-5D78-6D65-C73A3C448852}"/>
              </a:ext>
            </a:extLst>
          </p:cNvPr>
          <p:cNvSpPr/>
          <p:nvPr/>
        </p:nvSpPr>
        <p:spPr>
          <a:xfrm rot="5726644">
            <a:off x="1985622" y="3667326"/>
            <a:ext cx="1172038" cy="1172038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42951FB-8CFC-F194-5D5A-EC0DDE32EC6F}"/>
              </a:ext>
            </a:extLst>
          </p:cNvPr>
          <p:cNvCxnSpPr/>
          <p:nvPr/>
        </p:nvCxnSpPr>
        <p:spPr>
          <a:xfrm flipH="1" flipV="1">
            <a:off x="1267690" y="2888673"/>
            <a:ext cx="1073727" cy="10737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7B9AD2B5-D7F4-CEFE-42DF-2AD57C57A792}"/>
              </a:ext>
            </a:extLst>
          </p:cNvPr>
          <p:cNvCxnSpPr>
            <a:stCxn id="23" idx="4"/>
          </p:cNvCxnSpPr>
          <p:nvPr/>
        </p:nvCxnSpPr>
        <p:spPr>
          <a:xfrm flipV="1">
            <a:off x="1932667" y="4779818"/>
            <a:ext cx="3161524" cy="130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BF60666-3B57-D238-4F1B-DFAE554CE0C4}"/>
              </a:ext>
            </a:extLst>
          </p:cNvPr>
          <p:cNvCxnSpPr>
            <a:cxnSpLocks/>
          </p:cNvCxnSpPr>
          <p:nvPr/>
        </p:nvCxnSpPr>
        <p:spPr>
          <a:xfrm flipV="1">
            <a:off x="1932667" y="2964435"/>
            <a:ext cx="2237551" cy="183042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B14A74F-BC09-1FAD-A55D-1643C949F83D}"/>
              </a:ext>
            </a:extLst>
          </p:cNvPr>
          <p:cNvCxnSpPr>
            <a:cxnSpLocks/>
          </p:cNvCxnSpPr>
          <p:nvPr/>
        </p:nvCxnSpPr>
        <p:spPr>
          <a:xfrm flipV="1">
            <a:off x="3213568" y="2840181"/>
            <a:ext cx="1167756" cy="9302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A0BF740-4A8F-5D42-10DC-615EE3E9555C}"/>
              </a:ext>
            </a:extLst>
          </p:cNvPr>
          <p:cNvCxnSpPr/>
          <p:nvPr/>
        </p:nvCxnSpPr>
        <p:spPr>
          <a:xfrm>
            <a:off x="5375564" y="2624550"/>
            <a:ext cx="0" cy="26365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76E548-0151-C67F-0062-2DF3DE4FA62E}"/>
              </a:ext>
            </a:extLst>
          </p:cNvPr>
          <p:cNvSpPr txBox="1"/>
          <p:nvPr/>
        </p:nvSpPr>
        <p:spPr>
          <a:xfrm>
            <a:off x="4940956" y="2526268"/>
            <a:ext cx="37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7030A0"/>
                </a:solidFill>
              </a:rPr>
              <a:t>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E6F521E-8B1A-B120-6FF6-33B344AE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46" y="788382"/>
            <a:ext cx="3757348" cy="139084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39FF2A0-1623-554E-884C-C110AD8B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259" y="3962400"/>
            <a:ext cx="2059931" cy="7956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E20E13-3BD8-D03F-E023-398321D48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041" y="659498"/>
            <a:ext cx="5899680" cy="6608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BB51FC-3EDB-5FF0-9656-384D8D006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447" y="2641477"/>
            <a:ext cx="342900" cy="3048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A2112FA-ADF5-905E-3550-95A02A28B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77905">
            <a:off x="3684499" y="2628778"/>
            <a:ext cx="546100" cy="3302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7C383B1-16AF-77A9-B218-6546D2D2F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3041" y="1483803"/>
            <a:ext cx="6714941" cy="5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1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949 C -0.00234 -0.16042 -0.00417 -0.33056 -0.00299 -0.27222 C -0.00169 -0.21366 0.00677 0.31458 0.00677 0.36018 C 0.00677 0.40555 0.00182 0.20324 -0.00299 0.00093 " pathEditMode="relative" ptsTypes="AAAA">
                                      <p:cBhvr>
                                        <p:cTn id="4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mph" presetSubtype="409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3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43B8C-5D5F-FBC5-2328-B04E4D1D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82" y="222557"/>
            <a:ext cx="9601200" cy="973067"/>
          </a:xfrm>
        </p:spPr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of input</a:t>
            </a:r>
          </a:p>
        </p:txBody>
      </p:sp>
      <p:sp>
        <p:nvSpPr>
          <p:cNvPr id="7" name="Freccia curva 6">
            <a:extLst>
              <a:ext uri="{FF2B5EF4-FFF2-40B4-BE49-F238E27FC236}">
                <a16:creationId xmlns:a16="http://schemas.microsoft.com/office/drawing/2014/main" id="{300A4AE2-0AEC-2282-8235-3EF4AF2F8177}"/>
              </a:ext>
            </a:extLst>
          </p:cNvPr>
          <p:cNvSpPr/>
          <p:nvPr/>
        </p:nvSpPr>
        <p:spPr>
          <a:xfrm flipV="1">
            <a:off x="1812363" y="3053441"/>
            <a:ext cx="1159329" cy="131186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Freccia curva 7">
            <a:extLst>
              <a:ext uri="{FF2B5EF4-FFF2-40B4-BE49-F238E27FC236}">
                <a16:creationId xmlns:a16="http://schemas.microsoft.com/office/drawing/2014/main" id="{E73A44D6-AF33-DF56-DFDB-A7FA8EABC917}"/>
              </a:ext>
            </a:extLst>
          </p:cNvPr>
          <p:cNvSpPr/>
          <p:nvPr/>
        </p:nvSpPr>
        <p:spPr>
          <a:xfrm rot="5400000" flipH="1">
            <a:off x="9530446" y="3218246"/>
            <a:ext cx="1159329" cy="115932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07F026-EAF2-6C3E-F39C-F63DEBFC0912}"/>
              </a:ext>
            </a:extLst>
          </p:cNvPr>
          <p:cNvSpPr txBox="1"/>
          <p:nvPr/>
        </p:nvSpPr>
        <p:spPr>
          <a:xfrm>
            <a:off x="4515721" y="4671032"/>
            <a:ext cx="331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00B050"/>
                </a:solidFill>
              </a:rPr>
              <a:t>Globally</a:t>
            </a:r>
            <a:r>
              <a:rPr lang="it-IT" sz="3200" b="1" dirty="0">
                <a:solidFill>
                  <a:srgbClr val="00B050"/>
                </a:solidFill>
              </a:rPr>
              <a:t> </a:t>
            </a:r>
            <a:r>
              <a:rPr lang="it-IT" sz="3200" b="1" dirty="0" err="1">
                <a:solidFill>
                  <a:srgbClr val="00B050"/>
                </a:solidFill>
              </a:rPr>
              <a:t>defined</a:t>
            </a:r>
            <a:r>
              <a:rPr lang="it-IT" sz="3200" b="1" dirty="0">
                <a:solidFill>
                  <a:srgbClr val="00B050"/>
                </a:solidFill>
              </a:rPr>
              <a:t>!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AA7508-628C-9800-6088-DF52BA93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66" y="1658867"/>
            <a:ext cx="3176573" cy="12485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6E98072-A3F1-8624-A8C8-DC905878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79" y="3744547"/>
            <a:ext cx="5011842" cy="9264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EE2F65E-536D-3F6E-19B1-1C8037C2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448" y="1749598"/>
            <a:ext cx="3449324" cy="12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8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9AD0F1-C04B-ADAB-2512-A7757D3D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10243"/>
            <a:ext cx="9601200" cy="849086"/>
          </a:xfrm>
        </p:spPr>
        <p:txBody>
          <a:bodyPr/>
          <a:lstStyle/>
          <a:p>
            <a:r>
              <a:rPr lang="it-IT" dirty="0"/>
              <a:t>State Space </a:t>
            </a:r>
            <a:r>
              <a:rPr lang="it-IT" dirty="0" err="1"/>
              <a:t>Representation</a:t>
            </a:r>
            <a:endParaRPr lang="it-IT" dirty="0"/>
          </a:p>
        </p:txBody>
      </p:sp>
      <p:sp>
        <p:nvSpPr>
          <p:cNvPr id="6" name="Freccia a destra 7">
            <a:extLst>
              <a:ext uri="{FF2B5EF4-FFF2-40B4-BE49-F238E27FC236}">
                <a16:creationId xmlns:a16="http://schemas.microsoft.com/office/drawing/2014/main" id="{277246D2-4E10-F448-E96F-2186BD227A1B}"/>
              </a:ext>
            </a:extLst>
          </p:cNvPr>
          <p:cNvSpPr/>
          <p:nvPr/>
        </p:nvSpPr>
        <p:spPr>
          <a:xfrm>
            <a:off x="2575153" y="2470414"/>
            <a:ext cx="1160207" cy="363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757B14-ECF6-B7AD-0D27-14370FD996F3}"/>
              </a:ext>
            </a:extLst>
          </p:cNvPr>
          <p:cNvSpPr txBox="1"/>
          <p:nvPr/>
        </p:nvSpPr>
        <p:spPr>
          <a:xfrm>
            <a:off x="907968" y="4023794"/>
            <a:ext cx="279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Compact Form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49A0729F-0EC7-5E5C-8882-2D0BF557ACFF}"/>
              </a:ext>
            </a:extLst>
          </p:cNvPr>
          <p:cNvCxnSpPr/>
          <p:nvPr/>
        </p:nvCxnSpPr>
        <p:spPr>
          <a:xfrm>
            <a:off x="2789356" y="6249281"/>
            <a:ext cx="19594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F97623-342E-ABC7-4379-33B9348BB8DC}"/>
              </a:ext>
            </a:extLst>
          </p:cNvPr>
          <p:cNvSpPr txBox="1"/>
          <p:nvPr/>
        </p:nvSpPr>
        <p:spPr>
          <a:xfrm>
            <a:off x="3526970" y="6204902"/>
            <a:ext cx="66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B050"/>
                </a:solidFill>
              </a:rPr>
              <a:t>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34711C-67C6-FE28-9237-0FAFCEE5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43" y="1368070"/>
            <a:ext cx="4983044" cy="25684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5FF878E-5274-4BAA-C85B-3CEC0A2C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56" y="4672825"/>
            <a:ext cx="737614" cy="30592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27E6B4F-BB80-3AD6-9381-676701E03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8" y="4573171"/>
            <a:ext cx="4324626" cy="16095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2F2C9D6-8EFF-9A48-C482-74BB576C8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15" y="1393169"/>
            <a:ext cx="1212755" cy="25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1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Ritaglio</Template>
  <TotalTime>3697</TotalTime>
  <Words>373</Words>
  <Application>Microsoft Macintosh PowerPoint</Application>
  <PresentationFormat>Widescreen</PresentationFormat>
  <Paragraphs>89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Franklin Gothic Book</vt:lpstr>
      <vt:lpstr>Wingdings</vt:lpstr>
      <vt:lpstr>Ritaglio</vt:lpstr>
      <vt:lpstr>Interconnection and Damping Assignment Passivity-Based Control of Mechanical Systems With Underactuation Degree One</vt:lpstr>
      <vt:lpstr>Passivity based position control for vtol dynamics (Port-hamiltonian system)</vt:lpstr>
      <vt:lpstr>What is a VTOL?</vt:lpstr>
      <vt:lpstr>Used for what?</vt:lpstr>
      <vt:lpstr>How does it work?</vt:lpstr>
      <vt:lpstr>Our Goal:</vt:lpstr>
      <vt:lpstr>Model</vt:lpstr>
      <vt:lpstr>Change of input</vt:lpstr>
      <vt:lpstr>State Space Representation</vt:lpstr>
      <vt:lpstr>Port-Hamiltonian form</vt:lpstr>
      <vt:lpstr>Passivity </vt:lpstr>
      <vt:lpstr>Necessity of using IDA-PBC</vt:lpstr>
      <vt:lpstr>What now?</vt:lpstr>
      <vt:lpstr>Energy Shaping… (wishful thinking)</vt:lpstr>
      <vt:lpstr>Interconnection and Damping Assignment</vt:lpstr>
      <vt:lpstr>What about Hd?</vt:lpstr>
      <vt:lpstr>Zero State Detectability</vt:lpstr>
      <vt:lpstr>Damping Injection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Scuderi</dc:creator>
  <cp:lastModifiedBy>Matteo Scuderi</cp:lastModifiedBy>
  <cp:revision>24</cp:revision>
  <dcterms:created xsi:type="dcterms:W3CDTF">2024-05-16T17:42:56Z</dcterms:created>
  <dcterms:modified xsi:type="dcterms:W3CDTF">2024-05-26T20:00:20Z</dcterms:modified>
</cp:coreProperties>
</file>